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30"/>
  </p:notesMasterIdLst>
  <p:sldIdLst>
    <p:sldId id="459" r:id="rId16"/>
    <p:sldId id="467" r:id="rId17"/>
    <p:sldId id="449" r:id="rId18"/>
    <p:sldId id="464" r:id="rId19"/>
    <p:sldId id="469" r:id="rId20"/>
    <p:sldId id="477" r:id="rId21"/>
    <p:sldId id="471" r:id="rId22"/>
    <p:sldId id="465" r:id="rId23"/>
    <p:sldId id="470" r:id="rId24"/>
    <p:sldId id="472" r:id="rId25"/>
    <p:sldId id="476" r:id="rId26"/>
    <p:sldId id="475" r:id="rId27"/>
    <p:sldId id="474" r:id="rId28"/>
    <p:sldId id="453" r:id="rId29"/>
  </p:sldIdLst>
  <p:sldSz cx="9144000" cy="5143500" type="screen16x9"/>
  <p:notesSz cx="6858000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  <a:srgbClr val="42FD39"/>
    <a:srgbClr val="0DF002"/>
    <a:srgbClr val="1AFD0F"/>
    <a:srgbClr val="00CC00"/>
    <a:srgbClr val="FFFFFF"/>
    <a:srgbClr val="99CCFF"/>
    <a:srgbClr val="CCCCFF"/>
    <a:srgbClr val="9999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86935" autoAdjust="0"/>
  </p:normalViewPr>
  <p:slideViewPr>
    <p:cSldViewPr snapToGrid="0" snapToObjects="1">
      <p:cViewPr varScale="1">
        <p:scale>
          <a:sx n="99" d="100"/>
          <a:sy n="99" d="100"/>
        </p:scale>
        <p:origin x="-678" y="-84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2"/>
            <a:ext cx="5486400" cy="4466987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1585" indent="-28907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6285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8800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81313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4382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06341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6885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31370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3506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3506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04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D7B-AC0D-405A-A405-7B99547CAD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2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75" y="184179"/>
            <a:ext cx="1022339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6763" y="124933"/>
            <a:ext cx="8718548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275202" y="3316132"/>
            <a:ext cx="6402931" cy="6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/>
              <a:t>«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Профилактика нарушений в сфере налогового законодательства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32758" y="1355295"/>
            <a:ext cx="7393798" cy="16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начальника отдела анализа и планирования налоговых проверок УФНС России по Ханты-Мансийскому автономному округу – Югре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Фатхиева Гузель Зиннуровна</a:t>
            </a:r>
            <a:endParaRPr lang="ru-RU" sz="1900" dirty="0">
              <a:solidFill>
                <a:srgbClr val="104E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24933"/>
            <a:ext cx="1155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145" y="144151"/>
            <a:ext cx="3271644" cy="503122"/>
          </a:xfrm>
          <a:prstGeom prst="rect">
            <a:avLst/>
          </a:prstGeom>
        </p:spPr>
        <p:txBody>
          <a:bodyPr wrap="square" lIns="71536" tIns="35768" rIns="71536" bIns="35768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Реформа контрольно-надзорной деятельности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2758" y="671425"/>
            <a:ext cx="7886700" cy="45612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финансово-хозяйственной деятельности с высоким налоговым риском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10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2758" y="1537863"/>
            <a:ext cx="7658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Критерий </a:t>
            </a: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используется при установлении способов ведения финансово-хозяйственной деятельности, направленных на получение необоснованной налоговой выгоды, в том числе при использовании организаций, фактически не осуществляющих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Налогоплательщик </a:t>
            </a: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 оценивает свои риски в отношении контрагентов, руководствуясь общедоступными критериями</a:t>
            </a:r>
          </a:p>
        </p:txBody>
      </p:sp>
    </p:spTree>
    <p:extLst>
      <p:ext uri="{BB962C8B-B14F-4D97-AF65-F5344CB8AC3E}">
        <p14:creationId xmlns:p14="http://schemas.microsoft.com/office/powerpoint/2010/main" val="24207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11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828" y="362927"/>
            <a:ext cx="7999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Сервисы, реализованные на сайте ФНС России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(www.nalog.ru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 descr="E:\проверка счетов факту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2" y="896348"/>
            <a:ext cx="8000999" cy="40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12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828" y="362927"/>
            <a:ext cx="7999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Сервисы, реализованные на сайте ФНС России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(www.nalog.ru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1" y="812428"/>
            <a:ext cx="8038369" cy="420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13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5828" y="362927"/>
            <a:ext cx="799913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Сервисы, реализованные на сайте ФНС России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(www.nalog.ru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898071"/>
            <a:ext cx="8045689" cy="41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86894" y="1546860"/>
            <a:ext cx="7337191" cy="82935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655678" y="563447"/>
            <a:ext cx="6156685" cy="413742"/>
          </a:xfrm>
        </p:spPr>
        <p:txBody>
          <a:bodyPr vert="horz" wrap="square" lIns="78230" tIns="39115" rIns="78230" bIns="39115" rtlCol="0" anchor="ctr">
            <a:no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СРЕДЫ И УПРАВЛЕНИЕ РИСКАМИ</a:t>
            </a:r>
            <a:b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4339" y="1826953"/>
            <a:ext cx="6944584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434" algn="just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 уклонения от уплаты налогов, определение их участников, организаторов и бенефициаров</a:t>
            </a:r>
          </a:p>
          <a:p>
            <a:pPr marL="265434" algn="just">
              <a:spcBef>
                <a:spcPts val="450"/>
              </a:spcBef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Пресечение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 уклонения от уплаты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путем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скоординированной работы налоговых и других контрольно-надзорных и правоохранительных органов</a:t>
            </a:r>
          </a:p>
          <a:p>
            <a:pPr marL="265434" algn="just">
              <a:spcBef>
                <a:spcPts val="450"/>
              </a:spcBef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налогового законодательства и побуждение к добровольному отказу от применения схем уклонения от уплаты налогов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015" t="39150" r="27754" b="23751"/>
          <a:stretch/>
        </p:blipFill>
        <p:spPr>
          <a:xfrm>
            <a:off x="792422" y="3484404"/>
            <a:ext cx="359822" cy="342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9015" t="26550" r="27754" b="37050"/>
          <a:stretch/>
        </p:blipFill>
        <p:spPr>
          <a:xfrm>
            <a:off x="792073" y="2602864"/>
            <a:ext cx="360171" cy="346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15" b="64815" l="48125" r="73333">
                        <a14:foregroundMark x1="68073" y1="53796" x2="68073" y2="53796"/>
                        <a14:foregroundMark x1="64531" y1="58611" x2="64531" y2="58611"/>
                        <a14:foregroundMark x1="53125" y1="57037" x2="57865" y2="57407"/>
                        <a14:foregroundMark x1="55677" y1="52593" x2="52604" y2="52130"/>
                        <a14:foregroundMark x1="53385" y1="32037" x2="50260" y2="50185"/>
                        <a14:foregroundMark x1="58438" y1="41759" x2="65208" y2="31111"/>
                        <a14:foregroundMark x1="66719" y1="37963" x2="69479" y2="58056"/>
                        <a14:foregroundMark x1="69740" y1="57407" x2="51823" y2="61111"/>
                        <a14:foregroundMark x1="50365" y1="60463" x2="71615" y2="60278"/>
                        <a14:foregroundMark x1="70938" y1="59074" x2="72240" y2="62315"/>
                        <a14:foregroundMark x1="53698" y1="29259" x2="49375" y2="34259"/>
                        <a14:foregroundMark x1="50729" y1="30093" x2="66302" y2="27593"/>
                        <a14:foregroundMark x1="66042" y1="29074" x2="54688" y2="27037"/>
                        <a14:foregroundMark x1="50677" y1="58056" x2="50052" y2="62870"/>
                        <a14:foregroundMark x1="68073" y1="61111" x2="71615" y2="35556"/>
                        <a14:foregroundMark x1="66042" y1="30833" x2="69583" y2="40370"/>
                        <a14:foregroundMark x1="69688" y1="31019" x2="50729" y2="27407"/>
                        <a14:foregroundMark x1="50729" y1="29630" x2="49479" y2="61944"/>
                        <a14:foregroundMark x1="51563" y1="61667" x2="66302" y2="62130"/>
                        <a14:foregroundMark x1="57135" y1="59259" x2="53906" y2="37130"/>
                        <a14:foregroundMark x1="57240" y1="32222" x2="54896" y2="47037"/>
                        <a14:foregroundMark x1="54583" y1="41852" x2="63854" y2="33704"/>
                        <a14:foregroundMark x1="53021" y1="28611" x2="60677" y2="56667"/>
                        <a14:backgroundMark x1="62760" y1="44444" x2="62760" y2="44444"/>
                        <a14:backgroundMark x1="63854" y1="43056" x2="61198" y2="46852"/>
                        <a14:backgroundMark x1="61302" y1="43611" x2="64063" y2="47130"/>
                        <a14:backgroundMark x1="64063" y1="47500" x2="60677" y2="41574"/>
                        <a14:backgroundMark x1="62187" y1="40833" x2="64635" y2="44074"/>
                        <a14:backgroundMark x1="63958" y1="41389" x2="64948" y2="43611"/>
                        <a14:backgroundMark x1="64740" y1="43611" x2="63958" y2="49074"/>
                        <a14:backgroundMark x1="64531" y1="47685" x2="60104" y2="48056"/>
                        <a14:backgroundMark x1="60885" y1="43889" x2="61875" y2="49352"/>
                        <a14:backgroundMark x1="65052" y1="44907" x2="64167" y2="49352"/>
                        <a14:backgroundMark x1="62552" y1="49722" x2="60313" y2="47870"/>
                        <a14:backgroundMark x1="62187" y1="41204" x2="60104" y2="42593"/>
                        <a14:backgroundMark x1="60885" y1="40648" x2="65208" y2="42037"/>
                        <a14:backgroundMark x1="65208" y1="41852" x2="64323" y2="49907"/>
                      </a14:backgroundRemoval>
                    </a14:imgEffect>
                  </a14:imgLayer>
                </a14:imgProps>
              </a:ext>
            </a:extLst>
          </a:blip>
          <a:srcRect l="49015" t="26550" r="27754" b="37050"/>
          <a:stretch/>
        </p:blipFill>
        <p:spPr>
          <a:xfrm>
            <a:off x="793437" y="1930030"/>
            <a:ext cx="360171" cy="346229"/>
          </a:xfrm>
          <a:prstGeom prst="rect">
            <a:avLst/>
          </a:prstGeom>
        </p:spPr>
      </p:pic>
      <p:sp>
        <p:nvSpPr>
          <p:cNvPr id="2" name="Молния 1"/>
          <p:cNvSpPr/>
          <p:nvPr/>
        </p:nvSpPr>
        <p:spPr>
          <a:xfrm>
            <a:off x="948367" y="2149266"/>
            <a:ext cx="115638" cy="151222"/>
          </a:xfrm>
          <a:prstGeom prst="lightningBol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2955" y="4041241"/>
            <a:ext cx="5825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равных конкурентных условий для ведения бизнеса в результате пресечения схем уклонения от уплаты налогов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160" y1="37808" x2="36160" y2="37808"/>
                        <a14:foregroundMark x1="41397" y1="63836" x2="41397" y2="63836"/>
                        <a14:foregroundMark x1="29177" y1="78356" x2="29177" y2="78356"/>
                        <a14:foregroundMark x1="12469" y1="85205" x2="12469" y2="85205"/>
                        <a14:foregroundMark x1="75062" y1="12877" x2="75062" y2="12877"/>
                        <a14:foregroundMark x1="11222" y1="59178" x2="6983" y2="60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148" y="4148455"/>
            <a:ext cx="623627" cy="60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17016" y="1078069"/>
            <a:ext cx="6671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устранение схем уклонения от уплаты налогов в наиболее рисковых секторах экономики</a:t>
            </a:r>
          </a:p>
        </p:txBody>
      </p:sp>
      <p:sp>
        <p:nvSpPr>
          <p:cNvPr id="12" name="Номер слайда 4"/>
          <p:cNvSpPr txBox="1">
            <a:spLocks/>
          </p:cNvSpPr>
          <p:nvPr/>
        </p:nvSpPr>
        <p:spPr bwMode="auto">
          <a:xfrm>
            <a:off x="8421291" y="4513604"/>
            <a:ext cx="464344" cy="47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8" tIns="34284" rIns="68568" bIns="34284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lnSpc>
                <a:spcPts val="2104"/>
              </a:lnSpc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lnSpc>
                <a:spcPts val="1575"/>
              </a:lnSpc>
              <a:defRPr/>
            </a:pPr>
            <a:r>
              <a:rPr lang="ru-RU" altLang="ru-RU" sz="1200" b="1" dirty="0" smtClean="0">
                <a:solidFill>
                  <a:prstClr val="white"/>
                </a:solidFill>
              </a:rPr>
              <a:t>2</a:t>
            </a:r>
            <a:endParaRPr lang="ru-RU" alt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1134639" y="189268"/>
            <a:ext cx="7325095" cy="59192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 САЙТЕ ФНС РОССИИ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(www.nalog.ru)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9734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3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62" y="1039342"/>
            <a:ext cx="8145581" cy="39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27468" y="1197231"/>
            <a:ext cx="3649785" cy="390769"/>
          </a:xfrm>
          <a:prstGeom prst="ellipse">
            <a:avLst/>
          </a:prstGeom>
          <a:noFill/>
          <a:ln>
            <a:solidFill>
              <a:srgbClr val="FF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8458" y="369930"/>
            <a:ext cx="8261419" cy="715920"/>
          </a:xfrm>
        </p:spPr>
        <p:txBody>
          <a:bodyPr rtlCol="0" anchor="ctr">
            <a:noAutofit/>
          </a:bodyPr>
          <a:lstStyle/>
          <a:p>
            <a:pPr algn="ctr" defTabSz="709487">
              <a:lnSpc>
                <a:spcPct val="100000"/>
              </a:lnSpc>
              <a:defRPr/>
            </a:pPr>
            <a:r>
              <a:rPr lang="ru-RU" sz="1224" dirty="0"/>
              <a:t/>
            </a:r>
            <a:br>
              <a:rPr lang="ru-RU" sz="1224" dirty="0"/>
            </a:br>
            <a:r>
              <a:rPr lang="ru-RU" sz="1224" dirty="0"/>
              <a:t/>
            </a:r>
            <a:br>
              <a:rPr lang="ru-RU" sz="1224" dirty="0"/>
            </a:b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Общедоступные критерии самостоятельной оценки рисков для налогоплательщиков (приказ ФНС России от 30 мая 2007 г. № мм-3-06/333@)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24" cap="none" dirty="0" smtClean="0"/>
              <a:t/>
            </a:r>
            <a:br>
              <a:rPr lang="ru-RU" sz="1224" cap="none" dirty="0" smtClean="0"/>
            </a:br>
            <a:r>
              <a:rPr lang="ru-RU" sz="1224" dirty="0"/>
              <a:t/>
            </a:r>
            <a:br>
              <a:rPr lang="ru-RU" sz="1224" dirty="0"/>
            </a:br>
            <a:endParaRPr lang="ru-RU" sz="1224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8647" y="1271159"/>
            <a:ext cx="7935689" cy="97163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у налогоплательщика ниже ее среднего уровня по хозяйствующим субъектам в конкретной отрасли (виду экономической деятельности)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8647" y="3961294"/>
            <a:ext cx="7649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Значения среднеотраслевых показателей налоговой нагрузки ежегодно </a:t>
            </a:r>
            <a:r>
              <a:rPr lang="ru-RU" sz="18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(</a:t>
            </a:r>
            <a:r>
              <a:rPr lang="ru-RU" sz="18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5 мая) актуализируются и размещаются на официальном Интернет-сайте ФНС </a:t>
            </a:r>
            <a:r>
              <a:rPr lang="ru-RU" sz="18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России</a:t>
            </a:r>
            <a:endParaRPr lang="ru-RU" sz="18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39" y="2539091"/>
            <a:ext cx="4629150" cy="126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5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8458" y="369930"/>
            <a:ext cx="8261419" cy="543113"/>
          </a:xfrm>
        </p:spPr>
        <p:txBody>
          <a:bodyPr rtlCol="0" anchor="ctr">
            <a:noAutofit/>
          </a:bodyPr>
          <a:lstStyle/>
          <a:p>
            <a:pPr algn="ctr" defTabSz="709487">
              <a:lnSpc>
                <a:spcPct val="100000"/>
              </a:lnSpc>
              <a:defRPr/>
            </a:pPr>
            <a:r>
              <a:rPr lang="ru-RU" sz="1224" dirty="0"/>
              <a:t/>
            </a:r>
            <a:br>
              <a:rPr lang="ru-RU" sz="1224" dirty="0"/>
            </a:br>
            <a:r>
              <a:rPr lang="ru-RU" sz="1224" dirty="0"/>
              <a:t/>
            </a:r>
            <a:br>
              <a:rPr lang="ru-RU" sz="1224" dirty="0"/>
            </a:b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Общедоступные критерии самостоятельной оценки рисков для налогоплательщиков (приказ ФНС России от 30 мая 2007 г. № мм-3-06/333@)</a:t>
            </a:r>
            <a:b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24" cap="none" dirty="0" smtClean="0"/>
              <a:t/>
            </a:r>
            <a:br>
              <a:rPr lang="ru-RU" sz="1224" cap="none" dirty="0" smtClean="0"/>
            </a:br>
            <a:r>
              <a:rPr lang="ru-RU" sz="1224" dirty="0"/>
              <a:t/>
            </a:r>
            <a:br>
              <a:rPr lang="ru-RU" sz="1224" dirty="0"/>
            </a:br>
            <a:endParaRPr lang="ru-RU" sz="1224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8458" y="1359459"/>
            <a:ext cx="7545334" cy="48007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Убытки на протяжении нескольких налоговых периодов</a:t>
            </a:r>
          </a:p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3606" y="2874835"/>
            <a:ext cx="7550185" cy="4973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Опережающий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 роста расходов над темпом роста доходов от реализации товаров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5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1406" y="2040897"/>
            <a:ext cx="8262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Осуществление организацией финансово-хозяйственной деятельности с убытком </a:t>
            </a:r>
            <a:endParaRPr lang="ru-RU" sz="1600" dirty="0" smtClean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течение 2-х и более календарных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лет</a:t>
            </a: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1406" y="3628199"/>
            <a:ext cx="76024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Несоответствие темпов роста расходов по сравнению с темпом роста доходов по данным налоговой отчетности с темпами роста расходов по сравнению с темпом роста доходов, отраженными в финансовой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отчетности</a:t>
            </a:r>
            <a:endParaRPr lang="ru-RU" sz="16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6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550" y="566287"/>
            <a:ext cx="7963131" cy="62396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отклонение уровня рентабельности по данным бухгалтерского учета от статистических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1600" b="1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 10% и более)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63329" y="1828492"/>
            <a:ext cx="2997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активов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соотношение сальдированного финансового результата (прибыль минус убыток) и стоимости активов организаций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6021" y="1369095"/>
            <a:ext cx="424641" cy="4246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670906" y="1369095"/>
            <a:ext cx="424641" cy="4246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28647" y="1828492"/>
            <a:ext cx="4009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проданных товаров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соотношение между величиной сальдированного финансового результата (прибыль минус убыток) от продаж и себестоимостью проданных товаров (продукции, работ, услуг) с учетом коммерческих и управленческих расходов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8647" y="3867986"/>
            <a:ext cx="764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Значения </a:t>
            </a:r>
            <a:r>
              <a:rPr lang="ru-RU" sz="18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показателей рентабельности ежегодно (</a:t>
            </a:r>
            <a:r>
              <a:rPr lang="ru-RU" sz="18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5 мая) актуализируются и размещаются на официальном Интернет-сайте ФНС </a:t>
            </a:r>
            <a:r>
              <a:rPr lang="ru-RU" sz="18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России</a:t>
            </a:r>
            <a:endParaRPr lang="ru-RU" sz="1800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18460" y="236762"/>
            <a:ext cx="7659632" cy="73478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среднемесячной заработной платы на одного работника ниже среднего уровня по виду экономической деятельности в субъекте Российской Федерации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7</a:t>
            </a:r>
            <a:endParaRPr lang="ru-RU" sz="1400" b="1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5626540" y="2631264"/>
            <a:ext cx="2991447" cy="216493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по заявлениям граждан о выплате заработной платы «в конверте», о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неоформлении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трудовых отношений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от правоохранительных органов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496" y="1145075"/>
            <a:ext cx="346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данные сайта Росстата России </a:t>
            </a:r>
            <a:r>
              <a:rPr lang="en-US" sz="16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www.gks.ru)</a:t>
            </a:r>
            <a:endParaRPr lang="ru-RU" sz="1600" b="1" dirty="0">
              <a:solidFill>
                <a:srgbClr val="005AA9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росста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1" y="1145076"/>
            <a:ext cx="5043415" cy="37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540" y="1922625"/>
            <a:ext cx="2991447" cy="73313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Кроме того, налоговыми органами используется:</a:t>
            </a:r>
          </a:p>
        </p:txBody>
      </p:sp>
    </p:spTree>
    <p:extLst>
      <p:ext uri="{BB962C8B-B14F-4D97-AF65-F5344CB8AC3E}">
        <p14:creationId xmlns:p14="http://schemas.microsoft.com/office/powerpoint/2010/main" val="29213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2502" y="462012"/>
            <a:ext cx="7963131" cy="96725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приближение к предельному значению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показателей, предоставляющих право применять налогоплательщикам специальные налоговые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режимы</a:t>
            </a:r>
            <a:endParaRPr lang="ru-RU" sz="1600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2504" y="3162762"/>
            <a:ext cx="7964819" cy="67771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индивидуальным предпринимателем суммы расхода, максимально приближенной к сумме его дохода, полученного за календарный год налоговые </a:t>
            </a:r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режимы</a:t>
            </a:r>
            <a:endParaRPr lang="ru-RU" sz="1600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2503" y="2047590"/>
            <a:ext cx="7963131" cy="7055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места нахождения («миграция» между налоговыми органами)</a:t>
            </a:r>
          </a:p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/>
              <a:t>8</a:t>
            </a:r>
            <a:endParaRPr lang="ru-RU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3684" y="4047442"/>
            <a:ext cx="7284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Доля профессиональных налоговых вычетов, предусмотренных статьей 221 Налогового кодекса, превышает 83 %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3685" y="1603087"/>
            <a:ext cx="7284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более раза в течение календарного </a:t>
            </a:r>
            <a:r>
              <a:rPr lang="ru-RU" sz="1600" dirty="0" smtClean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года</a:t>
            </a:r>
            <a:endParaRPr lang="ru-RU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6920" y="1745935"/>
            <a:ext cx="7659634" cy="4530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суммы налоговых вычетов по НДС </a:t>
            </a:r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/>
              <a:t>9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6920" y="3461852"/>
            <a:ext cx="7707326" cy="89839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ФХД на основе заключения договоров с контрагентами-перекупщиками или посредниками без наличия разумных экономических причин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4904" y="2459159"/>
            <a:ext cx="7183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зону риска попадают налогоплательщики с долей вычетов по налогу на добавленную стоимость от суммы начисленного налога равной либо превышающей 89% за период 12 месяцев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6920" y="700450"/>
            <a:ext cx="7773937" cy="52226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</a:t>
            </a:r>
            <a:r>
              <a:rPr lang="ru-RU" sz="1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налогоплательщиком пояснений на уведомление налогового органа</a:t>
            </a:r>
          </a:p>
          <a:p>
            <a:endParaRPr lang="ru-RU" sz="1600" dirty="0">
              <a:ln w="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20057</TotalTime>
  <Words>592</Words>
  <Application>Microsoft Office PowerPoint</Application>
  <PresentationFormat>Экран (16:9)</PresentationFormat>
  <Paragraphs>78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ЧИСТОТА СРЕДЫ И УПРАВЛЕНИЕ РИСКАМИ </vt:lpstr>
      <vt:lpstr>ИНФОРМАЦИЯ НА САЙТЕ ФНС РОССИИ (www.nalog.ru)</vt:lpstr>
      <vt:lpstr>  Общедоступные критерии самостоятельной оценки рисков для налогоплательщиков (приказ ФНС России от 30 мая 2007 г. № мм-3-06/333@)   </vt:lpstr>
      <vt:lpstr>  Общедоступные критерии самостоятельной оценки рисков для налогоплательщиков (приказ ФНС России от 30 мая 2007 г. № мм-3-06/333@)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Оксана</cp:lastModifiedBy>
  <cp:revision>924</cp:revision>
  <cp:lastPrinted>2017-12-08T11:24:34Z</cp:lastPrinted>
  <dcterms:created xsi:type="dcterms:W3CDTF">2014-02-04T14:06:09Z</dcterms:created>
  <dcterms:modified xsi:type="dcterms:W3CDTF">2020-06-07T16:36:22Z</dcterms:modified>
</cp:coreProperties>
</file>